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2" d="100"/>
          <a:sy n="92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3230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86000" y="2314575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lvl1pPr algn="l"/>
          </a:lstStyle>
          <a:p>
            <a:pPr marL="0" indent="0" algn="ctr">
              <a:buNone/>
            </a:pPr>
            <a:r>
              <a:rPr lang="en-US" sz="3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Building a Machine Learning Model with PySpark</a:t>
            </a:r>
            <a:endParaRPr lang="en-US" sz="35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FF4F534-7D68-8406-316A-021E9B72BB29}"/>
              </a:ext>
            </a:extLst>
          </p:cNvPr>
          <p:cNvSpPr txBox="1"/>
          <p:nvPr/>
        </p:nvSpPr>
        <p:spPr>
          <a:xfrm>
            <a:off x="363681" y="3327600"/>
            <a:ext cx="30341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Aziz Ayadi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Louai </a:t>
            </a:r>
            <a:r>
              <a:rPr lang="fr-FR" dirty="0" err="1"/>
              <a:t>Azzouni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Rayen</a:t>
            </a:r>
            <a:r>
              <a:rPr lang="fr-FR" dirty="0"/>
              <a:t> Ben </a:t>
            </a:r>
            <a:r>
              <a:rPr lang="fr-FR" dirty="0" err="1"/>
              <a:t>Fathallah</a:t>
            </a:r>
            <a:endParaRPr lang="fr-F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360045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lnSpc>
                <a:spcPts val="350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Table of content</a:t>
            </a:r>
            <a:endParaRPr lang="en-US" sz="3000" dirty="0"/>
          </a:p>
        </p:txBody>
      </p:sp>
      <p:pic>
        <p:nvPicPr>
          <p:cNvPr id="3" name="Image 0" descr="https://djgurnpwsdoqjscwqbsj.supabase.co/storage/v1/object/public/users_file_magicslides_io/section2/Group%20100000631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1028700"/>
            <a:ext cx="4206240" cy="10287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7200" y="1131570"/>
            <a:ext cx="411480" cy="66865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01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822960" y="1080135"/>
            <a:ext cx="3657600" cy="7715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3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Unlocking Insights: Project Overview</a:t>
            </a:r>
            <a:endParaRPr lang="en-US" sz="1300" dirty="0"/>
          </a:p>
        </p:txBody>
      </p:sp>
      <p:pic>
        <p:nvPicPr>
          <p:cNvPr id="6" name="Image 1" descr="https://djgurnpwsdoqjscwqbsj.supabase.co/storage/v1/object/public/users_file_magicslides_io/section2/Group%20100000631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60" y="1028700"/>
            <a:ext cx="4206240" cy="10287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754880" y="1131570"/>
            <a:ext cx="411480" cy="66865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02</a:t>
            </a:r>
            <a:endParaRPr lang="en-US" sz="1300" dirty="0"/>
          </a:p>
        </p:txBody>
      </p:sp>
      <p:sp>
        <p:nvSpPr>
          <p:cNvPr id="8" name="Text 4"/>
          <p:cNvSpPr/>
          <p:nvPr/>
        </p:nvSpPr>
        <p:spPr>
          <a:xfrm>
            <a:off x="5120640" y="1080135"/>
            <a:ext cx="3657600" cy="7715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3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Understanding the Dataset: A Look into 'adult.csv'</a:t>
            </a:r>
            <a:endParaRPr lang="en-US" sz="1300" dirty="0"/>
          </a:p>
        </p:txBody>
      </p:sp>
      <p:pic>
        <p:nvPicPr>
          <p:cNvPr id="9" name="Image 2" descr="https://djgurnpwsdoqjscwqbsj.supabase.co/storage/v1/object/public/users_file_magicslides_io/section2/Group%20100000631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2005965"/>
            <a:ext cx="4206240" cy="10287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57200" y="2108835"/>
            <a:ext cx="411480" cy="66865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03</a:t>
            </a:r>
            <a:endParaRPr lang="en-US" sz="1300" dirty="0"/>
          </a:p>
        </p:txBody>
      </p:sp>
      <p:sp>
        <p:nvSpPr>
          <p:cNvPr id="11" name="Text 6"/>
          <p:cNvSpPr/>
          <p:nvPr/>
        </p:nvSpPr>
        <p:spPr>
          <a:xfrm>
            <a:off x="822960" y="2057400"/>
            <a:ext cx="3657600" cy="7715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3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Data Preprocessing Steps: Essential Tasks for Effective Modeling</a:t>
            </a:r>
            <a:endParaRPr lang="en-US" sz="1300" dirty="0"/>
          </a:p>
        </p:txBody>
      </p:sp>
      <p:pic>
        <p:nvPicPr>
          <p:cNvPr id="12" name="Image 3" descr="https://djgurnpwsdoqjscwqbsj.supabase.co/storage/v1/object/public/users_file_magicslides_io/section2/Group%20100000631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60" y="2005965"/>
            <a:ext cx="4206240" cy="102870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754880" y="2108835"/>
            <a:ext cx="411480" cy="66865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04</a:t>
            </a:r>
            <a:endParaRPr lang="en-US" sz="1300" dirty="0"/>
          </a:p>
        </p:txBody>
      </p:sp>
      <p:sp>
        <p:nvSpPr>
          <p:cNvPr id="14" name="Text 8"/>
          <p:cNvSpPr/>
          <p:nvPr/>
        </p:nvSpPr>
        <p:spPr>
          <a:xfrm>
            <a:off x="5120640" y="2057400"/>
            <a:ext cx="3657600" cy="7715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3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Model Building and Evaluation</a:t>
            </a:r>
            <a:endParaRPr lang="en-US" sz="1300" dirty="0"/>
          </a:p>
        </p:txBody>
      </p:sp>
      <p:pic>
        <p:nvPicPr>
          <p:cNvPr id="15" name="Image 4" descr="https://djgurnpwsdoqjscwqbsj.supabase.co/storage/v1/object/public/users_file_magicslides_io/section2/Group%20100000631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2983230"/>
            <a:ext cx="4206240" cy="102870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457200" y="3086100"/>
            <a:ext cx="411480" cy="66865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05</a:t>
            </a:r>
            <a:endParaRPr lang="en-US" sz="1300" dirty="0"/>
          </a:p>
        </p:txBody>
      </p:sp>
      <p:sp>
        <p:nvSpPr>
          <p:cNvPr id="17" name="Text 10"/>
          <p:cNvSpPr/>
          <p:nvPr/>
        </p:nvSpPr>
        <p:spPr>
          <a:xfrm>
            <a:off x="822960" y="3034665"/>
            <a:ext cx="3657600" cy="7715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3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Hyperparameter Tuning Strategies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71525"/>
            <a:ext cx="7315200" cy="22860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 algn="l">
              <a:buNone/>
            </a:pPr>
            <a:r>
              <a:rPr lang="en-US" sz="30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Unlocking Insights: Project Overview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457200" y="1285875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01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914400" y="1285875"/>
            <a:ext cx="6217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This project aims to leverage census data to predict income levels, helping stakeholders understand economic trends.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" y="195453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02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914400" y="1954530"/>
            <a:ext cx="6217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By analyzing demographic information, we can uncover relationships between various factors and income generation.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2623185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03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914400" y="2623185"/>
            <a:ext cx="6217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The significance of this project lies in its potential to inform policy decisions and economic strategies based on predictive analytics.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57200" y="329184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04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914400" y="3291840"/>
            <a:ext cx="6217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Enhanced prediction of income will aid in resource allocation, community development, and targeted interventions for economic growth.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11480"/>
            <a:ext cx="7315200" cy="51435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000" b="1" dirty="0">
                <a:solidFill>
                  <a:srgbClr val="000000"/>
                </a:solidFill>
              </a:rPr>
              <a:t>Understanding the Dataset: A Look into 'adult.csv'</a:t>
            </a:r>
            <a:endParaRPr lang="en-US" sz="3000" dirty="0"/>
          </a:p>
        </p:txBody>
      </p:sp>
      <p:pic>
        <p:nvPicPr>
          <p:cNvPr id="3" name="Image 0" descr="https://djgurnpwsdoqjscwqbsj.supabase.co/storage/v1/object/public/presentation-templates-data/section2_prosbox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028700"/>
            <a:ext cx="4114800" cy="334327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22960" y="1388745"/>
            <a:ext cx="3200400" cy="0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lvl1pPr algn="l"/>
          </a:lstStyle>
          <a:p>
            <a:pPr marL="0" indent="0" algn="l">
              <a:lnSpc>
                <a:spcPts val="25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ans Serif" pitchFamily="34" charset="0"/>
                <a:ea typeface="Sans Serif" pitchFamily="34" charset="-122"/>
                <a:cs typeface="Sans Serif" pitchFamily="34" charset="-120"/>
              </a:rPr>
              <a:t>Key Features</a:t>
            </a:r>
            <a:endParaRPr lang="en-US" sz="2400" dirty="0"/>
          </a:p>
        </p:txBody>
      </p:sp>
      <p:pic>
        <p:nvPicPr>
          <p:cNvPr id="5" name="Image 1" descr="https://djgurnpwsdoqjscwqbsj.supabase.co/storage/v1/object/public/presentation-templates-data/section2_ThumbsUp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4800" y="1183005"/>
            <a:ext cx="274320" cy="30861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22960" y="1697355"/>
            <a:ext cx="3657600" cy="1828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Age is a significant feature that affects income, as older individuals often have more experience and higher earnings potential.</a:t>
            </a:r>
            <a:endParaRPr lang="en-US" sz="800" dirty="0"/>
          </a:p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Educational attainment directly influences income, with higher degrees generally corresponding to increased earning capacity.</a:t>
            </a:r>
            <a:endParaRPr lang="en-US" sz="800" dirty="0"/>
          </a:p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Work experience, as denoted by the 'hours per week', provides insight into earnings; more hours often mean higher incomes.</a:t>
            </a:r>
            <a:endParaRPr lang="en-US" sz="800" dirty="0"/>
          </a:p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Occupation type shows variance in income potential, with some professions yielding significantly higher salaries than others.</a:t>
            </a:r>
            <a:endParaRPr lang="en-US" sz="800" dirty="0"/>
          </a:p>
        </p:txBody>
      </p:sp>
      <p:pic>
        <p:nvPicPr>
          <p:cNvPr id="7" name="Image 2" descr="https://djgurnpwsdoqjscwqbsj.supabase.co/storage/v1/object/public/presentation-templates-data/section2_prosbox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028700"/>
            <a:ext cx="4114800" cy="33432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937760" y="1388745"/>
            <a:ext cx="3200400" cy="0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lvl1pPr algn="l"/>
          </a:lstStyle>
          <a:p>
            <a:pPr marL="0" indent="0" algn="l">
              <a:lnSpc>
                <a:spcPts val="25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ans Serif" pitchFamily="34" charset="0"/>
                <a:ea typeface="Sans Serif" pitchFamily="34" charset="-122"/>
                <a:cs typeface="Sans Serif" pitchFamily="34" charset="-120"/>
              </a:rPr>
              <a:t>Limitations</a:t>
            </a:r>
            <a:endParaRPr lang="en-US" sz="2400" dirty="0"/>
          </a:p>
        </p:txBody>
      </p:sp>
      <p:pic>
        <p:nvPicPr>
          <p:cNvPr id="9" name="Image 3" descr="https://djgurnpwsdoqjscwqbsj.supabase.co/storage/v1/object/public/presentation-templates-data/Vector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9600" y="1183005"/>
            <a:ext cx="228600" cy="25717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937760" y="1697355"/>
            <a:ext cx="3657600" cy="1828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The dataset may suffer from bias, as it primarily represents a specific demographic, potentially skewing income predictions for underrepresented groups.</a:t>
            </a:r>
            <a:endParaRPr lang="en-US" sz="800" dirty="0"/>
          </a:p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Missing values in the dataset can lead to incomplete analyses and may affect the effectiveness of income predictions.</a:t>
            </a:r>
            <a:endParaRPr lang="en-US" sz="800" dirty="0"/>
          </a:p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Categorical variables, if not appropriately encoded, can hinder model performance and lead to inaccurate predictions.</a:t>
            </a:r>
            <a:endParaRPr lang="en-US" sz="800" dirty="0"/>
          </a:p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Outliers in income data may distort the results, making it challenging to establish reliable income prediction models.</a:t>
            </a:r>
            <a:endParaRPr lang="en-US" sz="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71525"/>
            <a:ext cx="7315200" cy="22860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 algn="l">
              <a:buNone/>
            </a:pPr>
            <a:r>
              <a:rPr lang="en-US" sz="30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Data Preprocessing Steps: Essential Tasks for Effective Modeling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457200" y="1285875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01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914400" y="1285875"/>
            <a:ext cx="6217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Data preprocessing is crucial for successful machine learning models. It ensures that the data is clean, consistent, and ready for analysis.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" y="195453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02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914400" y="1954530"/>
            <a:ext cx="6217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Column renaming enhances readability and provides meaningful names, making it easier to understand the dataset and its features during modeling.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2623185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03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914400" y="2623185"/>
            <a:ext cx="6217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Type conversion ensures that data is in the correct format, such as converting strings to datetime or numerical values to proper floats and integers.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57200" y="329184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04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914400" y="3291840"/>
            <a:ext cx="6217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Handling missing values through techniques like imputation or removal is essential to avoid biases and ensure the model's performance is reliable.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57200" y="3960495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05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914400" y="3960495"/>
            <a:ext cx="6217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Normalization and standardization of numerical features can improve model performance by ensuring that all features contribute equally to the distance calculations.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71525"/>
            <a:ext cx="7315200" cy="22860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 algn="l">
              <a:buNone/>
            </a:pPr>
            <a:r>
              <a:rPr lang="en-US" sz="30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Data Preprocessing Steps: Essential Tasks for Effective Modeling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457200" y="1285875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06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914400" y="1285875"/>
            <a:ext cx="6217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Feature encoding, such as one-hot encoding or label encoding, transforms categorical variables into numerical values, allowing algorithms to utilize them effectively.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11480"/>
            <a:ext cx="7315200" cy="51435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000" b="1" dirty="0">
                <a:solidFill>
                  <a:srgbClr val="000000"/>
                </a:solidFill>
              </a:rPr>
              <a:t>Model Building and Evaluation</a:t>
            </a:r>
            <a:endParaRPr lang="en-US" sz="3000" dirty="0"/>
          </a:p>
        </p:txBody>
      </p:sp>
      <p:pic>
        <p:nvPicPr>
          <p:cNvPr id="3" name="Image 0" descr="https://djgurnpwsdoqjscwqbsj.supabase.co/storage/v1/object/public/presentation-templates-data/section2_prosbox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028700"/>
            <a:ext cx="4114800" cy="334327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22960" y="1388745"/>
            <a:ext cx="3200400" cy="0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lvl1pPr algn="l"/>
          </a:lstStyle>
          <a:p>
            <a:pPr marL="0" indent="0" algn="l">
              <a:lnSpc>
                <a:spcPts val="25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ans Serif" pitchFamily="34" charset="0"/>
                <a:ea typeface="Sans Serif" pitchFamily="34" charset="-122"/>
                <a:cs typeface="Sans Serif" pitchFamily="34" charset="-120"/>
              </a:rPr>
              <a:t>Steps of Model Building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822960" y="1697355"/>
            <a:ext cx="3657600" cy="1828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/>
              <a:t>Split the dataset into an 80/20 train-test split for model validation.</a:t>
            </a:r>
          </a:p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Model Selection: As it’s a binary classification problem, Logistic Regression will be an ideal estimator to utilize in order to reach best performance.</a:t>
            </a:r>
          </a:p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/>
              <a:t>Initialize Logistic Regression with </a:t>
            </a:r>
            <a:r>
              <a:rPr lang="en-US" sz="800" dirty="0" err="1"/>
              <a:t>labelCol</a:t>
            </a:r>
            <a:r>
              <a:rPr lang="en-US" sz="800" dirty="0"/>
              <a:t>="label" and </a:t>
            </a:r>
            <a:r>
              <a:rPr lang="en-US" sz="800" dirty="0" err="1"/>
              <a:t>featuresCol</a:t>
            </a:r>
            <a:r>
              <a:rPr lang="en-US" sz="800" dirty="0"/>
              <a:t>="features".</a:t>
            </a:r>
          </a:p>
        </p:txBody>
      </p:sp>
      <p:pic>
        <p:nvPicPr>
          <p:cNvPr id="7" name="Image 2" descr="https://djgurnpwsdoqjscwqbsj.supabase.co/storage/v1/object/public/presentation-templates-data/section2_prosbox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028700"/>
            <a:ext cx="4114800" cy="33432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937760" y="1388745"/>
            <a:ext cx="3200400" cy="0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lvl1pPr algn="l"/>
          </a:lstStyle>
          <a:p>
            <a:pPr marL="0" indent="0" algn="l">
              <a:lnSpc>
                <a:spcPts val="25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ans Serif" pitchFamily="34" charset="0"/>
                <a:ea typeface="Sans Serif" pitchFamily="34" charset="-122"/>
                <a:cs typeface="Sans Serif" pitchFamily="34" charset="-120"/>
              </a:rPr>
              <a:t>Model Evaluation</a:t>
            </a:r>
            <a:endParaRPr lang="en-US" sz="2400" dirty="0"/>
          </a:p>
        </p:txBody>
      </p:sp>
      <p:sp>
        <p:nvSpPr>
          <p:cNvPr id="10" name="Text 4"/>
          <p:cNvSpPr/>
          <p:nvPr/>
        </p:nvSpPr>
        <p:spPr>
          <a:xfrm>
            <a:off x="4937760" y="1697355"/>
            <a:ext cx="3657600" cy="1828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  <a:cs typeface="Plus Jakarta Sans" pitchFamily="34" charset="-120"/>
              </a:rPr>
              <a:t>Metrics Selection: As it’s a binary classification problem, Accuracy &amp; ROC AUC would be ideal for this problem.</a:t>
            </a:r>
            <a:endParaRPr lang="en-US" sz="800" dirty="0"/>
          </a:p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/>
              <a:t>Compute accuracy by comparing predicted labels to true labels in the test set (81.887 %).</a:t>
            </a:r>
          </a:p>
          <a:p>
            <a:pPr marL="342900" indent="-342900">
              <a:lnSpc>
                <a:spcPts val="1200"/>
              </a:lnSpc>
              <a:spcAft>
                <a:spcPts val="1100"/>
              </a:spcAft>
              <a:buSzPct val="100000"/>
              <a:buFont typeface="+mj-lt"/>
              <a:buAutoNum type="arabicPeriod"/>
            </a:pPr>
            <a:r>
              <a:rPr lang="en-US" sz="800" dirty="0"/>
              <a:t>Evaluate the model’s performance using the ROC curve, where an area under the ROC of 0.89 indicates strong model performance.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2571750"/>
            <a:ext cx="9144000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dash"/>
          </a:ln>
        </p:spPr>
        <p:txBody>
          <a:bodyPr/>
          <a:lstStyle/>
          <a:p>
            <a:endParaRPr lang="fr-FR"/>
          </a:p>
        </p:txBody>
      </p:sp>
      <p:sp>
        <p:nvSpPr>
          <p:cNvPr id="3" name="Text 1"/>
          <p:cNvSpPr/>
          <p:nvPr/>
        </p:nvSpPr>
        <p:spPr>
          <a:xfrm>
            <a:off x="182880" y="411480"/>
            <a:ext cx="8229600" cy="51435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fr-FR" sz="3200" b="1" dirty="0" err="1"/>
              <a:t>Hyperparameter</a:t>
            </a:r>
            <a:r>
              <a:rPr lang="fr-FR" sz="3200" b="1" dirty="0"/>
              <a:t> Tuning </a:t>
            </a:r>
            <a:r>
              <a:rPr lang="fr-FR" sz="3200" b="1" dirty="0" err="1"/>
              <a:t>with</a:t>
            </a:r>
            <a:r>
              <a:rPr lang="fr-FR" sz="3200" b="1" dirty="0"/>
              <a:t> Cross-Validation</a:t>
            </a:r>
            <a:endParaRPr lang="en-US" sz="3000" b="1" dirty="0"/>
          </a:p>
        </p:txBody>
      </p:sp>
      <p:sp>
        <p:nvSpPr>
          <p:cNvPr id="4" name="Text 2"/>
          <p:cNvSpPr/>
          <p:nvPr/>
        </p:nvSpPr>
        <p:spPr>
          <a:xfrm>
            <a:off x="182880" y="1131570"/>
            <a:ext cx="3017520" cy="0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lvl1pPr algn="l"/>
          </a:lstStyle>
          <a:p>
            <a:pPr marL="0" indent="0" algn="l">
              <a:buNone/>
            </a:pPr>
            <a:r>
              <a:rPr lang="en-US" sz="1600" b="1" dirty="0">
                <a:solidFill>
                  <a:srgbClr val="000000"/>
                </a:solidFill>
                <a:latin typeface="Sans Serif" pitchFamily="34" charset="0"/>
                <a:ea typeface="Sans Serif" pitchFamily="34" charset="-122"/>
                <a:cs typeface="Sans Serif" pitchFamily="34" charset="-120"/>
              </a:rPr>
              <a:t>Parameter Grid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82880" y="1388745"/>
            <a:ext cx="2743200" cy="0"/>
          </a:xfrm>
          <a:prstGeom prst="rect">
            <a:avLst/>
          </a:prstGeom>
          <a:noFill/>
          <a:ln/>
        </p:spPr>
        <p:txBody>
          <a:bodyPr wrap="square" rtlCol="0" anchor="t"/>
          <a:lstStyle>
            <a:lvl1pPr algn="l"/>
          </a:lstStyle>
          <a:p>
            <a:pPr marL="0" indent="0" algn="l">
              <a:buNone/>
            </a:pPr>
            <a:r>
              <a:rPr lang="en-US" sz="1000" dirty="0"/>
              <a:t>Construct a </a:t>
            </a:r>
            <a:r>
              <a:rPr lang="en-US" sz="1000" dirty="0" err="1"/>
              <a:t>ParamGridBuilder</a:t>
            </a:r>
            <a:r>
              <a:rPr lang="en-US" sz="1000" dirty="0"/>
              <a:t> to test two values for the </a:t>
            </a:r>
            <a:r>
              <a:rPr lang="en-US" sz="1000" dirty="0" err="1"/>
              <a:t>regParam</a:t>
            </a:r>
            <a:r>
              <a:rPr lang="en-US" sz="1000" dirty="0"/>
              <a:t> parameter.</a:t>
            </a:r>
          </a:p>
        </p:txBody>
      </p:sp>
      <p:pic>
        <p:nvPicPr>
          <p:cNvPr id="6" name="Image 0" descr="https://djgurnpwsdoqjscwqbsj.supabase.co/storage/v1/object/public/presentation-templates-data/section2_pointe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463040" y="2005965"/>
            <a:ext cx="91440" cy="360045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822960" y="2391728"/>
            <a:ext cx="1188720" cy="360045"/>
          </a:xfrm>
          <a:prstGeom prst="chevron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8" name="Image 1" descr="https://djgurnpwsdoqjscwqbsj.supabase.co/storage/v1/object/public/presentation-templates-data/section2_arrow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" y="2185988"/>
            <a:ext cx="1463040" cy="77152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14400" y="2391728"/>
            <a:ext cx="10972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</a:rPr>
              <a:t>A</a:t>
            </a:r>
            <a:endParaRPr lang="en-US" sz="1500" dirty="0"/>
          </a:p>
        </p:txBody>
      </p:sp>
      <p:sp>
        <p:nvSpPr>
          <p:cNvPr id="10" name="Text 6"/>
          <p:cNvSpPr/>
          <p:nvPr/>
        </p:nvSpPr>
        <p:spPr>
          <a:xfrm>
            <a:off x="2286000" y="3703320"/>
            <a:ext cx="3017520" cy="0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lvl1pPr algn="l"/>
          </a:lstStyle>
          <a:p>
            <a:pPr marL="0" indent="0" algn="l">
              <a:buNone/>
            </a:pPr>
            <a:r>
              <a:rPr lang="en-US" sz="1600" b="1" dirty="0">
                <a:solidFill>
                  <a:srgbClr val="000000"/>
                </a:solidFill>
                <a:latin typeface="Sans Serif" pitchFamily="34" charset="0"/>
                <a:ea typeface="Sans Serif" pitchFamily="34" charset="-122"/>
                <a:cs typeface="Sans Serif" pitchFamily="34" charset="-120"/>
              </a:rPr>
              <a:t>Cross Validator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2286000" y="3960495"/>
            <a:ext cx="2743200" cy="0"/>
          </a:xfrm>
          <a:prstGeom prst="rect">
            <a:avLst/>
          </a:prstGeom>
          <a:noFill/>
          <a:ln/>
        </p:spPr>
        <p:txBody>
          <a:bodyPr wrap="square" rtlCol="0" anchor="t"/>
          <a:lstStyle>
            <a:lvl1pPr algn="l"/>
          </a:lstStyle>
          <a:p>
            <a:pPr marL="0" indent="0" algn="l">
              <a:buNone/>
            </a:pPr>
            <a:r>
              <a:rPr lang="en-US" sz="1000" dirty="0"/>
              <a:t>Set up a 5-fold cross-validation to identify the optimal regularization parameter and evaluate model accuracy.</a:t>
            </a:r>
          </a:p>
        </p:txBody>
      </p:sp>
      <p:pic>
        <p:nvPicPr>
          <p:cNvPr id="12" name="Image 2" descr="https://djgurnpwsdoqjscwqbsj.supabase.co/storage/v1/object/public/presentation-templates-data/section2_pointe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6160" y="2828925"/>
            <a:ext cx="91440" cy="360045"/>
          </a:xfrm>
          <a:prstGeom prst="rect">
            <a:avLst/>
          </a:prstGeom>
        </p:spPr>
      </p:pic>
      <p:sp>
        <p:nvSpPr>
          <p:cNvPr id="13" name="Shape 8"/>
          <p:cNvSpPr/>
          <p:nvPr/>
        </p:nvSpPr>
        <p:spPr>
          <a:xfrm>
            <a:off x="2926080" y="2391728"/>
            <a:ext cx="1188720" cy="360045"/>
          </a:xfrm>
          <a:prstGeom prst="chevron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14" name="Image 3" descr="https://djgurnpwsdoqjscwqbsj.supabase.co/storage/v1/object/public/presentation-templates-data/section2_arrow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4640" y="2185988"/>
            <a:ext cx="1463040" cy="771525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3017520" y="2391728"/>
            <a:ext cx="10972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</a:rPr>
              <a:t>B</a:t>
            </a:r>
            <a:endParaRPr lang="en-US" sz="1500" dirty="0"/>
          </a:p>
        </p:txBody>
      </p:sp>
      <p:sp>
        <p:nvSpPr>
          <p:cNvPr id="16" name="Text 10"/>
          <p:cNvSpPr/>
          <p:nvPr/>
        </p:nvSpPr>
        <p:spPr>
          <a:xfrm>
            <a:off x="4389120" y="1131570"/>
            <a:ext cx="3017520" cy="0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lvl1pPr algn="l"/>
          </a:lstStyle>
          <a:p>
            <a:pPr marL="0" indent="0" algn="l">
              <a:buNone/>
            </a:pPr>
            <a:r>
              <a:rPr lang="en-US" sz="1600" b="1" dirty="0">
                <a:solidFill>
                  <a:srgbClr val="000000"/>
                </a:solidFill>
                <a:latin typeface="Sans Serif" pitchFamily="34" charset="0"/>
                <a:ea typeface="Sans Serif" pitchFamily="34" charset="-122"/>
                <a:cs typeface="Sans Serif" pitchFamily="34" charset="-120"/>
              </a:rPr>
              <a:t>Best Model</a:t>
            </a:r>
            <a:endParaRPr lang="en-US" sz="1600" dirty="0"/>
          </a:p>
        </p:txBody>
      </p:sp>
      <p:sp>
        <p:nvSpPr>
          <p:cNvPr id="17" name="Text 11"/>
          <p:cNvSpPr/>
          <p:nvPr/>
        </p:nvSpPr>
        <p:spPr>
          <a:xfrm>
            <a:off x="4389120" y="1388745"/>
            <a:ext cx="2743200" cy="0"/>
          </a:xfrm>
          <a:prstGeom prst="rect">
            <a:avLst/>
          </a:prstGeom>
          <a:noFill/>
          <a:ln/>
        </p:spPr>
        <p:txBody>
          <a:bodyPr wrap="square" rtlCol="0" anchor="t"/>
          <a:lstStyle>
            <a:lvl1pPr algn="l"/>
          </a:lstStyle>
          <a:p>
            <a:pPr marL="0" indent="0" algn="l">
              <a:buNone/>
            </a:pPr>
            <a:r>
              <a:rPr lang="en-US" sz="1000" dirty="0"/>
              <a:t>The cross-validated model achieves an accuracy of 84.82%, demonstrating the effectiveness of tuning. </a:t>
            </a:r>
          </a:p>
        </p:txBody>
      </p:sp>
      <p:pic>
        <p:nvPicPr>
          <p:cNvPr id="18" name="Image 4" descr="https://djgurnpwsdoqjscwqbsj.supabase.co/storage/v1/object/public/presentation-templates-data/section2_pointe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5669280" y="2005965"/>
            <a:ext cx="91440" cy="360045"/>
          </a:xfrm>
          <a:prstGeom prst="rect">
            <a:avLst/>
          </a:prstGeom>
        </p:spPr>
      </p:pic>
      <p:sp>
        <p:nvSpPr>
          <p:cNvPr id="19" name="Shape 12"/>
          <p:cNvSpPr/>
          <p:nvPr/>
        </p:nvSpPr>
        <p:spPr>
          <a:xfrm>
            <a:off x="5029200" y="2391728"/>
            <a:ext cx="1188720" cy="360045"/>
          </a:xfrm>
          <a:prstGeom prst="chevron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20" name="Image 5" descr="https://djgurnpwsdoqjscwqbsj.supabase.co/storage/v1/object/public/presentation-templates-data/section2_arrow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7760" y="2185988"/>
            <a:ext cx="1463040" cy="771525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5120640" y="2391728"/>
            <a:ext cx="10972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500" b="1" dirty="0">
                <a:solidFill>
                  <a:srgbClr val="000000"/>
                </a:solidFill>
                <a:latin typeface="Plus Jakarta Sans" pitchFamily="34" charset="0"/>
                <a:ea typeface="Plus Jakarta Sans" pitchFamily="34" charset="-122"/>
              </a:rPr>
              <a:t>C</a:t>
            </a:r>
            <a:endParaRPr lang="en-US" sz="1500" dirty="0"/>
          </a:p>
        </p:txBody>
      </p:sp>
      <p:sp>
        <p:nvSpPr>
          <p:cNvPr id="23" name="Text 15"/>
          <p:cNvSpPr/>
          <p:nvPr/>
        </p:nvSpPr>
        <p:spPr>
          <a:xfrm>
            <a:off x="6492240" y="3960495"/>
            <a:ext cx="2743200" cy="0"/>
          </a:xfrm>
          <a:prstGeom prst="rect">
            <a:avLst/>
          </a:prstGeom>
          <a:noFill/>
          <a:ln/>
        </p:spPr>
        <p:txBody>
          <a:bodyPr wrap="square" rtlCol="0" anchor="t"/>
          <a:lstStyle>
            <a:lvl1pPr algn="l"/>
          </a:lstStyle>
          <a:p>
            <a:pPr marL="0" indent="0" algn="l">
              <a:buNone/>
            </a:pPr>
            <a:endParaRPr lang="en-US" sz="1000" dirty="0"/>
          </a:p>
        </p:txBody>
      </p:sp>
      <p:sp>
        <p:nvSpPr>
          <p:cNvPr id="27" name="Text 17"/>
          <p:cNvSpPr/>
          <p:nvPr/>
        </p:nvSpPr>
        <p:spPr>
          <a:xfrm>
            <a:off x="7223760" y="2391728"/>
            <a:ext cx="10972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659</Words>
  <Application>Microsoft Office PowerPoint</Application>
  <PresentationFormat>Affichage à l'écran (16:9)</PresentationFormat>
  <Paragraphs>77</Paragraphs>
  <Slides>8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Plus Jakarta Sans</vt:lpstr>
      <vt:lpstr>Sans Serif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aziz.ayadi@etudiant-fst.utm.tn</cp:lastModifiedBy>
  <cp:revision>3</cp:revision>
  <dcterms:created xsi:type="dcterms:W3CDTF">2024-10-29T16:19:37Z</dcterms:created>
  <dcterms:modified xsi:type="dcterms:W3CDTF">2024-11-02T15:39:19Z</dcterms:modified>
</cp:coreProperties>
</file>